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8" r:id="rId4"/>
    <p:sldId id="267" r:id="rId5"/>
    <p:sldId id="269" r:id="rId6"/>
    <p:sldId id="270" r:id="rId7"/>
    <p:sldId id="271" r:id="rId8"/>
    <p:sldId id="283" r:id="rId9"/>
    <p:sldId id="285" r:id="rId10"/>
    <p:sldId id="286" r:id="rId11"/>
    <p:sldId id="273" r:id="rId12"/>
    <p:sldId id="276" r:id="rId13"/>
    <p:sldId id="284" r:id="rId14"/>
    <p:sldId id="282" r:id="rId15"/>
    <p:sldId id="279" r:id="rId16"/>
    <p:sldId id="275" r:id="rId17"/>
    <p:sldId id="280" r:id="rId18"/>
    <p:sldId id="281" r:id="rId19"/>
    <p:sldId id="266" r:id="rId20"/>
  </p:sldIdLst>
  <p:sldSz cx="9144000" cy="5143500" type="screen16x9"/>
  <p:notesSz cx="6858000" cy="9144000"/>
  <p:embeddedFontLst>
    <p:embeddedFont>
      <p:font typeface="a가을소풍M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주아" panose="02020603020101020101" pitchFamily="18" charset="-127"/>
      <p:regular r:id="rId26"/>
    </p:embeddedFont>
    <p:embeddedFont>
      <p:font typeface="a가을소풍B" panose="02020600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AE7"/>
    <a:srgbClr val="64552E"/>
    <a:srgbClr val="25B7D3"/>
    <a:srgbClr val="FFB929"/>
    <a:srgbClr val="FFEEE7"/>
    <a:srgbClr val="F1BCAC"/>
    <a:srgbClr val="E89378"/>
    <a:srgbClr val="C84A22"/>
    <a:srgbClr val="81A78F"/>
    <a:srgbClr val="E39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>
      <p:cViewPr varScale="1">
        <p:scale>
          <a:sx n="144" d="100"/>
          <a:sy n="144" d="100"/>
        </p:scale>
        <p:origin x="91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0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0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2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8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0" Type="http://schemas.openxmlformats.org/officeDocument/2006/relationships/image" Target="../media/image31.gif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8.jpe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dirty="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71" y="38384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2019.12.05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온도계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12" y="1478266"/>
            <a:ext cx="697327" cy="690163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5606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769436" y="175950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390205" y="175552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25610" y="214155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419338" y="2192633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온도계</a:t>
            </a:r>
          </a:p>
        </p:txBody>
      </p:sp>
      <p:sp>
        <p:nvSpPr>
          <p:cNvPr id="1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083122" y="1778730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C0FD4-D8EE-486B-87C6-AFB68FED8498}"/>
              </a:ext>
            </a:extLst>
          </p:cNvPr>
          <p:cNvSpPr txBox="1"/>
          <p:nvPr/>
        </p:nvSpPr>
        <p:spPr>
          <a:xfrm>
            <a:off x="5786659" y="381575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육아정보</a:t>
            </a:r>
            <a:endParaRPr lang="ko-KR" altLang="en-US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화살표: 오른쪽 36">
            <a:extLst>
              <a:ext uri="{FF2B5EF4-FFF2-40B4-BE49-F238E27FC236}">
                <a16:creationId xmlns:a16="http://schemas.microsoft.com/office/drawing/2014/main" id="{70577BDE-221C-4702-B89E-699B91B106A3}"/>
              </a:ext>
            </a:extLst>
          </p:cNvPr>
          <p:cNvSpPr/>
          <p:nvPr/>
        </p:nvSpPr>
        <p:spPr>
          <a:xfrm>
            <a:off x="3441579" y="3348125"/>
            <a:ext cx="66709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315BE95-51C6-45F0-88E9-1B3C8208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91" y="1434046"/>
            <a:ext cx="628700" cy="6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25">
            <a:extLst>
              <a:ext uri="{FF2B5EF4-FFF2-40B4-BE49-F238E27FC236}">
                <a16:creationId xmlns:a16="http://schemas.microsoft.com/office/drawing/2014/main" id="{73676BD3-0D37-4650-BCE8-03BD9D36A0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7559" y="1379962"/>
            <a:ext cx="812671" cy="812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8E49D-D198-487F-B164-32F7771C31D5}"/>
              </a:ext>
            </a:extLst>
          </p:cNvPr>
          <p:cNvSpPr txBox="1"/>
          <p:nvPr/>
        </p:nvSpPr>
        <p:spPr>
          <a:xfrm>
            <a:off x="4140978" y="2211800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AB06-6295-4FAD-A6DD-0DC89FA360E6}"/>
              </a:ext>
            </a:extLst>
          </p:cNvPr>
          <p:cNvSpPr txBox="1"/>
          <p:nvPr/>
        </p:nvSpPr>
        <p:spPr>
          <a:xfrm>
            <a:off x="5775308" y="2223640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온도 보기</a:t>
            </a:r>
          </a:p>
        </p:txBody>
      </p:sp>
      <p:pic>
        <p:nvPicPr>
          <p:cNvPr id="19" name="그림 18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FB7F556-538B-4EA7-A5C6-A9376755B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63" y="1351844"/>
            <a:ext cx="850988" cy="850988"/>
          </a:xfrm>
          <a:prstGeom prst="rect">
            <a:avLst/>
          </a:prstGeom>
        </p:spPr>
      </p:pic>
      <p:sp>
        <p:nvSpPr>
          <p:cNvPr id="20" name="화살표: 오른쪽 38">
            <a:extLst>
              <a:ext uri="{FF2B5EF4-FFF2-40B4-BE49-F238E27FC236}">
                <a16:creationId xmlns:a16="http://schemas.microsoft.com/office/drawing/2014/main" id="{C5356561-EAD3-4599-BC8A-D90D0A93B7CE}"/>
              </a:ext>
            </a:extLst>
          </p:cNvPr>
          <p:cNvSpPr/>
          <p:nvPr/>
        </p:nvSpPr>
        <p:spPr>
          <a:xfrm>
            <a:off x="6969364" y="1777338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D0301-4BEF-4064-98BC-3713FCD9C2B1}"/>
              </a:ext>
            </a:extLst>
          </p:cNvPr>
          <p:cNvSpPr txBox="1"/>
          <p:nvPr/>
        </p:nvSpPr>
        <p:spPr>
          <a:xfrm>
            <a:off x="7708311" y="222364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 확인</a:t>
            </a:r>
          </a:p>
        </p:txBody>
      </p:sp>
      <p:pic>
        <p:nvPicPr>
          <p:cNvPr id="22" name="그래픽 4" descr="stroller 있는 여자">
            <a:extLst>
              <a:ext uri="{FF2B5EF4-FFF2-40B4-BE49-F238E27FC236}">
                <a16:creationId xmlns:a16="http://schemas.microsoft.com/office/drawing/2014/main" id="{A4EAB38C-86C1-4995-9B85-76C5BA15C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36" y="3049769"/>
            <a:ext cx="697327" cy="69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3F07DC-E65F-4874-8FB7-303E098E91A4}"/>
              </a:ext>
            </a:extLst>
          </p:cNvPr>
          <p:cNvSpPr txBox="1"/>
          <p:nvPr/>
        </p:nvSpPr>
        <p:spPr>
          <a:xfrm>
            <a:off x="908386" y="373104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24" name="화살표: 오른쪽 46">
            <a:extLst>
              <a:ext uri="{FF2B5EF4-FFF2-40B4-BE49-F238E27FC236}">
                <a16:creationId xmlns:a16="http://schemas.microsoft.com/office/drawing/2014/main" id="{632024DE-A6D0-4A71-998B-6401558C7235}"/>
              </a:ext>
            </a:extLst>
          </p:cNvPr>
          <p:cNvSpPr/>
          <p:nvPr/>
        </p:nvSpPr>
        <p:spPr>
          <a:xfrm>
            <a:off x="1769436" y="3379426"/>
            <a:ext cx="71462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0EB9CDE9-9ACA-42B1-BA5E-CA5B7650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7" y="2859837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F35F24-33C7-408C-9BD3-11293FABFE8C}"/>
              </a:ext>
            </a:extLst>
          </p:cNvPr>
          <p:cNvSpPr txBox="1"/>
          <p:nvPr/>
        </p:nvSpPr>
        <p:spPr>
          <a:xfrm>
            <a:off x="2506869" y="3753436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27" name="그림 26" descr="게임이(가) 표시된 사진&#10;&#10;자동 생성된 설명">
            <a:extLst>
              <a:ext uri="{FF2B5EF4-FFF2-40B4-BE49-F238E27FC236}">
                <a16:creationId xmlns:a16="http://schemas.microsoft.com/office/drawing/2014/main" id="{4211CA4F-4ADE-4586-9558-4EF705E29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59" y="2679013"/>
            <a:ext cx="1165981" cy="1165981"/>
          </a:xfrm>
          <a:prstGeom prst="rect">
            <a:avLst/>
          </a:prstGeom>
        </p:spPr>
      </p:pic>
      <p:pic>
        <p:nvPicPr>
          <p:cNvPr id="28" name="그래픽 56">
            <a:extLst>
              <a:ext uri="{FF2B5EF4-FFF2-40B4-BE49-F238E27FC236}">
                <a16:creationId xmlns:a16="http://schemas.microsoft.com/office/drawing/2014/main" id="{E479469F-7ACF-417C-BBA2-090945335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488" y="3039376"/>
            <a:ext cx="739141" cy="7391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CF7B06-9097-4ED2-8B57-91151F6BE4F1}"/>
              </a:ext>
            </a:extLst>
          </p:cNvPr>
          <p:cNvSpPr txBox="1"/>
          <p:nvPr/>
        </p:nvSpPr>
        <p:spPr>
          <a:xfrm>
            <a:off x="4120138" y="3815756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 보기</a:t>
            </a:r>
          </a:p>
        </p:txBody>
      </p:sp>
      <p:sp>
        <p:nvSpPr>
          <p:cNvPr id="30" name="화살표: 오른쪽 59">
            <a:extLst>
              <a:ext uri="{FF2B5EF4-FFF2-40B4-BE49-F238E27FC236}">
                <a16:creationId xmlns:a16="http://schemas.microsoft.com/office/drawing/2014/main" id="{1AD7130E-BC46-47E6-8718-FC8DFCD5348A}"/>
              </a:ext>
            </a:extLst>
          </p:cNvPr>
          <p:cNvSpPr/>
          <p:nvPr/>
        </p:nvSpPr>
        <p:spPr>
          <a:xfrm>
            <a:off x="5099447" y="3319177"/>
            <a:ext cx="70214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048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11560" y="987574"/>
            <a:ext cx="8029435" cy="3686386"/>
            <a:chOff x="518071" y="1209670"/>
            <a:chExt cx="8029435" cy="36863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+mj-ea"/>
                  <a:ea typeface="+mj-ea"/>
                </a:rPr>
                <a:t>아두이노</a:t>
              </a:r>
              <a:r>
                <a:rPr lang="ko-KR" altLang="en-US" sz="1000" b="1" dirty="0">
                  <a:latin typeface="+mj-ea"/>
                  <a:ea typeface="+mj-ea"/>
                </a:rPr>
                <a:t> </a:t>
              </a:r>
              <a:r>
                <a:rPr lang="en-US" altLang="ko-KR" sz="1000" b="1" dirty="0" err="1">
                  <a:latin typeface="+mj-ea"/>
                  <a:ea typeface="+mj-ea"/>
                </a:rPr>
                <a:t>uno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483F6E-2672-45E7-8A80-7FB3AC9F6150}"/>
                </a:ext>
              </a:extLst>
            </p:cNvPr>
            <p:cNvSpPr/>
            <p:nvPr/>
          </p:nvSpPr>
          <p:spPr>
            <a:xfrm>
              <a:off x="7163761" y="4132752"/>
              <a:ext cx="46883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7805246" y="4114198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서보모터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EF21AE4-1EF2-4021-9678-2792E7BAB45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7398180" y="3728620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C8DB107-B2AE-404B-9DBB-3F13CEB4AEED}"/>
                </a:ext>
              </a:extLst>
            </p:cNvPr>
            <p:cNvCxnSpPr/>
            <p:nvPr/>
          </p:nvCxnSpPr>
          <p:spPr>
            <a:xfrm>
              <a:off x="8175963" y="3710066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온도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습도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라즈베리 파이</a:t>
              </a:r>
              <a:r>
                <a:rPr lang="en-US" altLang="ko-KR" sz="1000" b="1" dirty="0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 dirty="0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Client (App)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데이터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2953103" y="4157140"/>
              <a:ext cx="1623753" cy="738916"/>
              <a:chOff x="8982272" y="3494254"/>
              <a:chExt cx="2380075" cy="1120224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8982272" y="3494254"/>
                <a:ext cx="2380075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9907545" y="3496815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DB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823" y="3626237"/>
              <a:ext cx="0" cy="5309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1764" y="3626237"/>
              <a:ext cx="0" cy="5091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온도계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31301" y="3796324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cxnSp>
          <p:nvCxnSpPr>
            <p:cNvPr id="69" name="연결선: 꺾임 141">
              <a:extLst>
                <a:ext uri="{FF2B5EF4-FFF2-40B4-BE49-F238E27FC236}">
                  <a16:creationId xmlns:a16="http://schemas.microsoft.com/office/drawing/2014/main" id="{B1565163-4503-45B6-BF30-05C1D1A0B81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rot="16200000" flipH="1">
              <a:off x="4361354" y="3701290"/>
              <a:ext cx="358188" cy="18170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안드로이드 </a:t>
              </a:r>
              <a:r>
                <a:rPr lang="en-US" altLang="ko-KR" sz="1000" b="1" dirty="0">
                  <a:latin typeface="+mj-ea"/>
                  <a:ea typeface="+mj-ea"/>
                </a:rPr>
                <a:t>Pie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72322" y="1661729"/>
              <a:ext cx="1178834" cy="835284"/>
              <a:chOff x="2193386" y="3104905"/>
              <a:chExt cx="1178834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err="1" smtClean="0">
                    <a:latin typeface="+mj-ea"/>
                    <a:ea typeface="+mj-ea"/>
                  </a:rPr>
                  <a:t>nodeJS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00104" y="3142807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 smtClean="0">
                    <a:latin typeface="+mj-ea"/>
                    <a:ea typeface="+mj-ea"/>
                  </a:rPr>
                  <a:t>데이터 전송 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smtClean="0">
                    <a:latin typeface="+mj-ea"/>
                    <a:ea typeface="+mj-ea"/>
                  </a:rPr>
                  <a:t>UV4L</a:t>
                </a:r>
                <a:endParaRPr lang="en-US" altLang="ko-KR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</a:t>
                </a:r>
                <a:r>
                  <a:rPr lang="ko-KR" altLang="en-US" sz="1000" b="1" dirty="0" smtClean="0">
                    <a:latin typeface="+mj-ea"/>
                    <a:ea typeface="+mj-ea"/>
                  </a:rPr>
                  <a:t>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65557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26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5576" y="1131590"/>
            <a:ext cx="5688632" cy="3024336"/>
            <a:chOff x="1413787" y="1217145"/>
            <a:chExt cx="6894039" cy="3386898"/>
          </a:xfrm>
        </p:grpSpPr>
        <p:grpSp>
          <p:nvGrpSpPr>
            <p:cNvPr id="3" name="그룹 2"/>
            <p:cNvGrpSpPr/>
            <p:nvPr/>
          </p:nvGrpSpPr>
          <p:grpSpPr>
            <a:xfrm>
              <a:off x="1413787" y="1217145"/>
              <a:ext cx="6894039" cy="3386898"/>
              <a:chOff x="153005" y="47809"/>
              <a:chExt cx="11318497" cy="670292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946F6A-0BAF-4919-B20D-C7C90FC45485}"/>
                  </a:ext>
                </a:extLst>
              </p:cNvPr>
              <p:cNvGrpSpPr/>
              <p:nvPr/>
            </p:nvGrpSpPr>
            <p:grpSpPr>
              <a:xfrm>
                <a:off x="1092580" y="54840"/>
                <a:ext cx="2573621" cy="2329499"/>
                <a:chOff x="282343" y="581732"/>
                <a:chExt cx="2798368" cy="257497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C95FCBB-4129-465B-A1B8-8C05E2C28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343" y="581732"/>
                  <a:ext cx="2798368" cy="208596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376BAC-9F1B-41AE-B947-95ABD76DD33A}"/>
                    </a:ext>
                  </a:extLst>
                </p:cNvPr>
                <p:cNvSpPr txBox="1"/>
                <p:nvPr/>
              </p:nvSpPr>
              <p:spPr>
                <a:xfrm>
                  <a:off x="863923" y="2628898"/>
                  <a:ext cx="1752019" cy="527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아두이노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</a:t>
                  </a:r>
                  <a:r>
                    <a:rPr lang="en-US" altLang="ko-KR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uno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F1D1743-CEE5-47CE-9A96-34477814B50F}"/>
                  </a:ext>
                </a:extLst>
              </p:cNvPr>
              <p:cNvGrpSpPr/>
              <p:nvPr/>
            </p:nvGrpSpPr>
            <p:grpSpPr>
              <a:xfrm>
                <a:off x="153005" y="2346192"/>
                <a:ext cx="4320540" cy="4404545"/>
                <a:chOff x="3253740" y="0"/>
                <a:chExt cx="5684520" cy="550213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9A4D7FD-300F-4E67-963B-A41A04195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4327" y="281671"/>
                  <a:ext cx="2310191" cy="1774227"/>
                </a:xfrm>
                <a:prstGeom prst="rect">
                  <a:avLst/>
                </a:prstGeom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7A536B45-C817-470F-9E89-DE8C47A6C0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4770" y="2853045"/>
                  <a:ext cx="2120236" cy="2120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서보모터에 대한 이미지 검색결과">
                  <a:extLst>
                    <a:ext uri="{FF2B5EF4-FFF2-40B4-BE49-F238E27FC236}">
                      <a16:creationId xmlns:a16="http://schemas.microsoft.com/office/drawing/2014/main" id="{F6245DDE-D907-489B-8912-18F8A94B30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4644" y="0"/>
                  <a:ext cx="2346960" cy="2346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D498E726-CB05-447B-B0BC-E0167A95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6985" y="2945722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A612BB-0FF1-468E-BF17-7785FFC8E9B3}"/>
                    </a:ext>
                  </a:extLst>
                </p:cNvPr>
                <p:cNvSpPr txBox="1"/>
                <p:nvPr/>
              </p:nvSpPr>
              <p:spPr>
                <a:xfrm>
                  <a:off x="6366992" y="4761512"/>
                  <a:ext cx="2394613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7smd RGB LED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65AFCC-F16F-48BB-B9C6-CEE790D84B0F}"/>
                    </a:ext>
                  </a:extLst>
                </p:cNvPr>
                <p:cNvSpPr txBox="1"/>
                <p:nvPr/>
              </p:nvSpPr>
              <p:spPr>
                <a:xfrm>
                  <a:off x="3955981" y="4781161"/>
                  <a:ext cx="1617815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먼지센서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6AE3EF-22C3-485A-B800-7A44E9CDFB5C}"/>
                    </a:ext>
                  </a:extLst>
                </p:cNvPr>
                <p:cNvSpPr txBox="1"/>
                <p:nvPr/>
              </p:nvSpPr>
              <p:spPr>
                <a:xfrm>
                  <a:off x="3896554" y="2219744"/>
                  <a:ext cx="1897587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온습도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센서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2C7C84-EE5E-46D2-80A8-C94820A7E2FD}"/>
                    </a:ext>
                  </a:extLst>
                </p:cNvPr>
                <p:cNvSpPr txBox="1"/>
                <p:nvPr/>
              </p:nvSpPr>
              <p:spPr>
                <a:xfrm>
                  <a:off x="6833720" y="2134431"/>
                  <a:ext cx="1515720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서보모터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83EDCB-EAE7-4178-A371-C0D58E2F658C}"/>
                    </a:ext>
                  </a:extLst>
                </p:cNvPr>
                <p:cNvSpPr/>
                <p:nvPr/>
              </p:nvSpPr>
              <p:spPr>
                <a:xfrm>
                  <a:off x="3253740" y="129768"/>
                  <a:ext cx="5684520" cy="537236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4DE198DC-EDBB-432F-8FF9-3309E6AC9688}"/>
                    </a:ext>
                  </a:extLst>
                </p:cNvPr>
                <p:cNvCxnSpPr>
                  <a:stCxn id="17" idx="1"/>
                  <a:endCxn id="17" idx="3"/>
                </p:cNvCxnSpPr>
                <p:nvPr/>
              </p:nvCxnSpPr>
              <p:spPr>
                <a:xfrm>
                  <a:off x="3253740" y="2815953"/>
                  <a:ext cx="56845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A9FAE29-000E-4D35-B102-4906C1D4AEBB}"/>
                    </a:ext>
                  </a:extLst>
                </p:cNvPr>
                <p:cNvCxnSpPr>
                  <a:cxnSpLocks/>
                  <a:stCxn id="17" idx="2"/>
                  <a:endCxn id="17" idx="0"/>
                </p:cNvCxnSpPr>
                <p:nvPr/>
              </p:nvCxnSpPr>
              <p:spPr>
                <a:xfrm flipV="1">
                  <a:off x="6096000" y="129768"/>
                  <a:ext cx="0" cy="537236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연결선: 꺾임 22">
                <a:extLst>
                  <a:ext uri="{FF2B5EF4-FFF2-40B4-BE49-F238E27FC236}">
                    <a16:creationId xmlns:a16="http://schemas.microsoft.com/office/drawing/2014/main" id="{8F21471D-6B81-4846-B6D5-0D6D0739393D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 rot="5400000" flipH="1" flipV="1">
                <a:off x="73136" y="1421069"/>
                <a:ext cx="1442120" cy="596767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1D4FBB1-3D71-4393-A2D7-0F0047A281DF}"/>
                  </a:ext>
                </a:extLst>
              </p:cNvPr>
              <p:cNvGrpSpPr/>
              <p:nvPr/>
            </p:nvGrpSpPr>
            <p:grpSpPr>
              <a:xfrm>
                <a:off x="6140019" y="47809"/>
                <a:ext cx="2900333" cy="2345335"/>
                <a:chOff x="7596907" y="54840"/>
                <a:chExt cx="2900333" cy="2345335"/>
              </a:xfrm>
            </p:grpSpPr>
            <p:pic>
              <p:nvPicPr>
                <p:cNvPr id="22" name="Picture 10">
                  <a:extLst>
                    <a:ext uri="{FF2B5EF4-FFF2-40B4-BE49-F238E27FC236}">
                      <a16:creationId xmlns:a16="http://schemas.microsoft.com/office/drawing/2014/main" id="{68078556-A136-4B00-8A08-603A520ADC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6907" y="54840"/>
                  <a:ext cx="2900333" cy="1887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009A-8165-4094-B479-8A8FC4F83310}"/>
                    </a:ext>
                  </a:extLst>
                </p:cNvPr>
                <p:cNvSpPr txBox="1"/>
                <p:nvPr/>
              </p:nvSpPr>
              <p:spPr>
                <a:xfrm>
                  <a:off x="8263856" y="1922680"/>
                  <a:ext cx="1553898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라즈베리파이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0252154-0EFE-4A48-8A77-8B45E8F3A867}"/>
                  </a:ext>
                </a:extLst>
              </p:cNvPr>
              <p:cNvCxnSpPr>
                <a:cxnSpLocks/>
                <a:stCxn id="5" idx="3"/>
                <a:endCxn id="22" idx="1"/>
              </p:cNvCxnSpPr>
              <p:nvPr/>
            </p:nvCxnSpPr>
            <p:spPr>
              <a:xfrm flipV="1">
                <a:off x="3666201" y="991359"/>
                <a:ext cx="2473818" cy="70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D8DE67-DC57-442E-A46F-39A5281FF381}"/>
                  </a:ext>
                </a:extLst>
              </p:cNvPr>
              <p:cNvSpPr txBox="1"/>
              <p:nvPr/>
            </p:nvSpPr>
            <p:spPr>
              <a:xfrm>
                <a:off x="4339277" y="1113148"/>
                <a:ext cx="134339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시리얼통신</a:t>
                </a:r>
                <a:endParaRPr lang="en-US" altLang="ko-KR" sz="800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C85C25C-4745-4FF0-AE85-F878CCFC9CD4}"/>
                  </a:ext>
                </a:extLst>
              </p:cNvPr>
              <p:cNvGrpSpPr/>
              <p:nvPr/>
            </p:nvGrpSpPr>
            <p:grpSpPr>
              <a:xfrm>
                <a:off x="4465002" y="2652327"/>
                <a:ext cx="6038808" cy="4062409"/>
                <a:chOff x="5848389" y="952074"/>
                <a:chExt cx="6038808" cy="406240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1A9790B6-54E5-445A-96CA-1E20C8B01E38}"/>
                    </a:ext>
                  </a:extLst>
                </p:cNvPr>
                <p:cNvGrpSpPr/>
                <p:nvPr/>
              </p:nvGrpSpPr>
              <p:grpSpPr>
                <a:xfrm>
                  <a:off x="8057367" y="2862150"/>
                  <a:ext cx="1993082" cy="2121384"/>
                  <a:chOff x="9008346" y="2506069"/>
                  <a:chExt cx="1993082" cy="2121384"/>
                </a:xfrm>
              </p:grpSpPr>
              <p:pic>
                <p:nvPicPr>
                  <p:cNvPr id="37" name="Picture 12" descr="라즈베리파이 카메라 센서에 대한 이미지 검색결과">
                    <a:extLst>
                      <a:ext uri="{FF2B5EF4-FFF2-40B4-BE49-F238E27FC236}">
                        <a16:creationId xmlns:a16="http://schemas.microsoft.com/office/drawing/2014/main" id="{22B78836-72B3-4EC5-9DEA-5E4D437842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8346" y="2506069"/>
                    <a:ext cx="1993082" cy="16609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48206B7-8982-402B-A5DB-0E9E66FD98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065" y="4149958"/>
                    <a:ext cx="1445457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카메라 모듈</a:t>
                    </a: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4557686-4FE1-4A95-A731-49F80D8D38D0}"/>
                    </a:ext>
                  </a:extLst>
                </p:cNvPr>
                <p:cNvGrpSpPr/>
                <p:nvPr/>
              </p:nvGrpSpPr>
              <p:grpSpPr>
                <a:xfrm>
                  <a:off x="5848389" y="952074"/>
                  <a:ext cx="2025935" cy="1887326"/>
                  <a:chOff x="6646572" y="2887"/>
                  <a:chExt cx="2467973" cy="2177813"/>
                </a:xfrm>
              </p:grpSpPr>
              <p:pic>
                <p:nvPicPr>
                  <p:cNvPr id="35" name="Picture 14">
                    <a:extLst>
                      <a:ext uri="{FF2B5EF4-FFF2-40B4-BE49-F238E27FC236}">
                        <a16:creationId xmlns:a16="http://schemas.microsoft.com/office/drawing/2014/main" id="{93383E8F-284E-4B3D-96BA-F5F5BD95FD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55380" y="2887"/>
                    <a:ext cx="1596083" cy="15960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7C2D59-51E8-415D-8E23-6697083460A0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72" y="1629712"/>
                    <a:ext cx="2467973" cy="550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비접촉식 온도센서</a:t>
                    </a: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79F2019-8392-40AC-9ACF-2B153AE111B7}"/>
                    </a:ext>
                  </a:extLst>
                </p:cNvPr>
                <p:cNvGrpSpPr/>
                <p:nvPr/>
              </p:nvGrpSpPr>
              <p:grpSpPr>
                <a:xfrm>
                  <a:off x="10185017" y="2864937"/>
                  <a:ext cx="1532337" cy="2113565"/>
                  <a:chOff x="10185017" y="2806594"/>
                  <a:chExt cx="1532337" cy="2113565"/>
                </a:xfrm>
              </p:grpSpPr>
              <p:pic>
                <p:nvPicPr>
                  <p:cNvPr id="33" name="Picture 18" descr="소형 스피커에 대한 이미지 검색결과">
                    <a:extLst>
                      <a:ext uri="{FF2B5EF4-FFF2-40B4-BE49-F238E27FC236}">
                        <a16:creationId xmlns:a16="http://schemas.microsoft.com/office/drawing/2014/main" id="{0877004E-E4CA-402E-B8CB-65789DC369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85017" y="2806594"/>
                    <a:ext cx="1532337" cy="153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226D1B5-664C-489C-A361-13D2AD0F89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0240" y="4442664"/>
                    <a:ext cx="954281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스피커</a:t>
                    </a:r>
                  </a:p>
                </p:txBody>
              </p: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5E23644-8395-4356-A25F-F959914255CB}"/>
                    </a:ext>
                  </a:extLst>
                </p:cNvPr>
                <p:cNvSpPr/>
                <p:nvPr/>
              </p:nvSpPr>
              <p:spPr>
                <a:xfrm>
                  <a:off x="8140139" y="2655217"/>
                  <a:ext cx="3747058" cy="23592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368F721-BE65-464C-8BA9-157E602F8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4073" y="2655215"/>
                  <a:ext cx="0" cy="23592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연결선: 꺾임 70">
                <a:extLst>
                  <a:ext uri="{FF2B5EF4-FFF2-40B4-BE49-F238E27FC236}">
                    <a16:creationId xmlns:a16="http://schemas.microsoft.com/office/drawing/2014/main" id="{3D8949BF-E343-4656-8079-0C88324C936C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5400000" flipH="1" flipV="1">
                <a:off x="6620016" y="1935131"/>
                <a:ext cx="3364108" cy="1476564"/>
              </a:xfrm>
              <a:prstGeom prst="bentConnector4">
                <a:avLst>
                  <a:gd name="adj1" fmla="val 35976"/>
                  <a:gd name="adj2" fmla="val 11548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20" descr="스마트폰 무료 일러스트에 대한 이미지 검색결과">
                <a:extLst>
                  <a:ext uri="{FF2B5EF4-FFF2-40B4-BE49-F238E27FC236}">
                    <a16:creationId xmlns:a16="http://schemas.microsoft.com/office/drawing/2014/main" id="{B2C6134C-D577-4C68-95D4-CC1B647D0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11" t="19151" r="32857" b="18118"/>
              <a:stretch/>
            </p:blipFill>
            <p:spPr bwMode="auto">
              <a:xfrm>
                <a:off x="10304666" y="909009"/>
                <a:ext cx="1077110" cy="201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2" descr="관련 이미지">
                <a:extLst>
                  <a:ext uri="{FF2B5EF4-FFF2-40B4-BE49-F238E27FC236}">
                    <a16:creationId xmlns:a16="http://schemas.microsoft.com/office/drawing/2014/main" id="{13C9FDAE-761B-4526-9A06-3C2D7A942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4939" y="3030656"/>
                <a:ext cx="1256563" cy="535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DCF7FE-EF42-4894-B5B8-6F4EDC5AC8E6}"/>
                  </a:ext>
                </a:extLst>
              </p:cNvPr>
              <p:cNvSpPr txBox="1"/>
              <p:nvPr/>
            </p:nvSpPr>
            <p:spPr>
              <a:xfrm>
                <a:off x="9625256" y="1519681"/>
                <a:ext cx="77248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WIFI</a:t>
                </a:r>
              </a:p>
            </p:txBody>
          </p:sp>
          <p:cxnSp>
            <p:nvCxnSpPr>
              <p:cNvPr id="43" name="연결선: 꺾임 78">
                <a:extLst>
                  <a:ext uri="{FF2B5EF4-FFF2-40B4-BE49-F238E27FC236}">
                    <a16:creationId xmlns:a16="http://schemas.microsoft.com/office/drawing/2014/main" id="{B4C16671-8C5F-4ECF-9B39-59398172D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5843" y="802389"/>
                <a:ext cx="1358823" cy="72441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83EDCB-EAE7-4178-A371-C0D58E2F658C}"/>
                </a:ext>
              </a:extLst>
            </p:cNvPr>
            <p:cNvSpPr/>
            <p:nvPr/>
          </p:nvSpPr>
          <p:spPr>
            <a:xfrm>
              <a:off x="4043644" y="2435692"/>
              <a:ext cx="1248436" cy="10721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86276"/>
              </p:ext>
            </p:extLst>
          </p:nvPr>
        </p:nvGraphicFramePr>
        <p:xfrm>
          <a:off x="6588224" y="1007409"/>
          <a:ext cx="189567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서보모터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SG90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저장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수집된 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앱으로의 전송 서버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ko-KR" altLang="en-US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9527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156176" y="4407436"/>
            <a:ext cx="1728192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1972" y="4216368"/>
            <a:ext cx="1784403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04914" y="3050109"/>
            <a:ext cx="219102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주요 개발전략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3608" y="1267100"/>
            <a:ext cx="7056784" cy="1160634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다수의 모듈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동작을 위한 전력 문제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,LED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전력을 외부 전력으로 공급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(4.8~7.2V)</a:t>
            </a: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모델링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3D Printer, Eva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폼을 사용해 제작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2867873"/>
            <a:ext cx="7056784" cy="1906189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센서 데이터 전송 주기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 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먼지 데이터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1min</a:t>
            </a:r>
          </a:p>
          <a:p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구분 문제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(serial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String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형 문자열로 데이터 전송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이후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특정 문자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(,)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로 구분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 개발전략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▶ 환경 데이터 송수신 서버 </a:t>
            </a:r>
            <a:r>
              <a:rPr lang="en-US" altLang="ko-KR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</a:t>
            </a:r>
            <a:r>
              <a:rPr lang="en-US" altLang="ko-KR" sz="14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분할 구축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3608" y="970976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3608" y="2571750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321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9" y="2352078"/>
            <a:ext cx="1584176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09157" y="1701101"/>
            <a:ext cx="1534851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8064" y="4659982"/>
            <a:ext cx="864096" cy="457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(4/4)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dirty="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 dirty="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://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github.com/scenebyshin/KPUforMobil.git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ㆍ습도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통신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스트리밍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51131" y="4879201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8726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 dirty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졸업 연구 개요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관련 연구 및 사례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개발환경 및 개발전략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필요기술</a:t>
                </a:r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및 참고문헌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76" y="1209359"/>
            <a:ext cx="2329416" cy="2553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배경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925851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신생아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감각자극에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대한 국내 연구 논문 분석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이군자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이명희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92478" y="3454728"/>
            <a:ext cx="257436" cy="127850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56" y="1305207"/>
            <a:ext cx="4245891" cy="2217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05912" y="2438177"/>
            <a:ext cx="1739591" cy="145979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13820" y="1070877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고위험신생아의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저체온증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현황 및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관련요인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인하대학교 의과대학 간호학과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32040" y="4515966"/>
            <a:ext cx="1656184" cy="10134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92478" y="4508794"/>
            <a:ext cx="1745378" cy="10134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66447" y="4011630"/>
            <a:ext cx="7065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천장에 매달린 모빌은 종일 누워서 하루를 보내는 신생아들에게 가장 흥미로운 유아 장난감이다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생후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이내의 신생아들은 모빌을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인지력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운동능력을 발달시킨다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본 작품은 외부환경에 민감한 신생아들을 위해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 데이터를 수집한다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5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목표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88592"/>
            <a:ext cx="540000" cy="540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6275" y="3051280"/>
            <a:ext cx="682618" cy="569522"/>
            <a:chOff x="2286475" y="3180774"/>
            <a:chExt cx="682618" cy="5695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475" y="3180774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3408987"/>
              <a:ext cx="341309" cy="34130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2208961"/>
            <a:ext cx="540000" cy="5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3101518"/>
            <a:ext cx="540000" cy="5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4" y="392458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65" y="3993610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8803"/>
            <a:ext cx="775895" cy="9784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83768" y="4371950"/>
            <a:ext cx="752918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18888" y="2586133"/>
            <a:ext cx="752918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35853" y="3507854"/>
            <a:ext cx="552371" cy="778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890938" y="3507854"/>
            <a:ext cx="921422" cy="778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234636" y="4371950"/>
            <a:ext cx="649732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39214" y="3963634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모빌의 회전 동작을 원격 제어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50052" y="2225131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신생아를 위한 음악 재생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1361" y="3119335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원격 제어를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수유등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야간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21682" y="3994221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신생아에게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유용한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및 유의사항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00843" y="2571750"/>
            <a:ext cx="727141" cy="910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42210" y="4371950"/>
            <a:ext cx="948727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22938" y="3279493"/>
            <a:ext cx="896934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78922" y="3719232"/>
            <a:ext cx="896934" cy="7665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67584" y="2188592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카메라 모듈을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원격으로 부모가 신생아를 모니터링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38893" y="2894464"/>
            <a:ext cx="3257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적외선 온도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아이의 체온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5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효과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627785" y="2222162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99792" y="2305484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아이에게 쾌적한 환경 제공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65633" y="2279931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27785" y="2757016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99792" y="2840338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체온을 수집하여 고열 상황에 대처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5633" y="2814785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27785" y="3291870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9792" y="3375192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외부에서 손쉽게 아이 모습을 확인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65633" y="3349639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7785" y="3826724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99792" y="3910046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상황에 맞는 음악 재생 및 </a:t>
            </a:r>
            <a:r>
              <a:rPr lang="ko-KR" altLang="en-US" sz="1200" dirty="0" err="1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제어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65633" y="3884493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785" y="4366585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99792" y="4449907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시 필요한 유익한 정보</a:t>
            </a:r>
            <a:r>
              <a:rPr lang="en-US" altLang="ko-KR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유의사항 제공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65633" y="4424354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987824" y="951289"/>
            <a:ext cx="3852021" cy="1140054"/>
            <a:chOff x="3192662" y="931471"/>
            <a:chExt cx="3852021" cy="11400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83" y="931471"/>
              <a:ext cx="1080000" cy="108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91525"/>
              <a:ext cx="1080000" cy="1080000"/>
            </a:xfrm>
            <a:prstGeom prst="rect">
              <a:avLst/>
            </a:prstGeom>
          </p:spPr>
        </p:pic>
        <p:cxnSp>
          <p:nvCxnSpPr>
            <p:cNvPr id="58" name="직선 연결선 57"/>
            <p:cNvCxnSpPr>
              <a:endCxn id="56" idx="1"/>
            </p:cNvCxnSpPr>
            <p:nvPr/>
          </p:nvCxnSpPr>
          <p:spPr>
            <a:xfrm>
              <a:off x="3923928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662" y="946363"/>
              <a:ext cx="1080000" cy="108000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5640647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5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(1/2)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59" y="1275043"/>
            <a:ext cx="2957920" cy="3325038"/>
          </a:xfrm>
          <a:prstGeom prst="rect">
            <a:avLst/>
          </a:prstGeom>
        </p:spPr>
      </p:pic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708699" y="99620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코니토이스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391" y="1347224"/>
            <a:ext cx="2944360" cy="31806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39752" y="98613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스마트오르골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(2/2)</a:t>
            </a: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25588481-7813-43DF-BDD9-24FA8C71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050"/>
              </p:ext>
            </p:extLst>
          </p:nvPr>
        </p:nvGraphicFramePr>
        <p:xfrm>
          <a:off x="683568" y="1189474"/>
          <a:ext cx="7848870" cy="25538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37823">
                  <a:extLst>
                    <a:ext uri="{9D8B030D-6E8A-4147-A177-3AD203B41FA5}">
                      <a16:colId xmlns:a16="http://schemas.microsoft.com/office/drawing/2014/main" val="1051419880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76890751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684455534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078602602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72772748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284691542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999767395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30407198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제품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카메라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수유등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농도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온도센서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38941"/>
                  </a:ext>
                </a:extLst>
              </a:tr>
              <a:tr h="633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큐티쁘띠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오르골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1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썬플라워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319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모빌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3479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79712" y="4059669"/>
            <a:ext cx="5479015" cy="646331"/>
            <a:chOff x="2260171" y="3838911"/>
            <a:chExt cx="4968551" cy="646331"/>
          </a:xfrm>
        </p:grpSpPr>
        <p:sp>
          <p:nvSpPr>
            <p:cNvPr id="15" name="직사각형 14"/>
            <p:cNvSpPr/>
            <p:nvPr/>
          </p:nvSpPr>
          <p:spPr>
            <a:xfrm>
              <a:off x="2260171" y="3838911"/>
              <a:ext cx="4968551" cy="4616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1B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2178" y="3900467"/>
              <a:ext cx="4733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*</a:t>
              </a:r>
              <a:r>
                <a:rPr lang="ko-KR" altLang="en-US" sz="1600" dirty="0" err="1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온습도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미세먼지농도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체온 측정에서 차이점 존재</a:t>
              </a:r>
              <a:endParaRPr lang="ko-KR" altLang="en-US" sz="1600" dirty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4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780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</a:t>
            </a:r>
            <a:r>
              <a:rPr lang="en-US" altLang="ko-KR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79985" y="4879201"/>
            <a:ext cx="28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94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33" y="1673926"/>
            <a:ext cx="697327" cy="690163"/>
          </a:xfrm>
          <a:prstGeom prst="rect">
            <a:avLst/>
          </a:prstGeom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1" y="1515544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889057" y="195516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7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509826" y="195118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67602" y="233721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620820" y="239424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100" name="그래픽 4">
            <a:extLst>
              <a:ext uri="{FF2B5EF4-FFF2-40B4-BE49-F238E27FC236}">
                <a16:creationId xmlns:a16="http://schemas.microsoft.com/office/drawing/2014/main" id="{CC2E547E-645B-4738-B7EB-43549438F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0053" y="1596085"/>
            <a:ext cx="812671" cy="81267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58E9895-2AC4-4257-8429-5B69216BD4DF}"/>
              </a:ext>
            </a:extLst>
          </p:cNvPr>
          <p:cNvSpPr txBox="1"/>
          <p:nvPr/>
        </p:nvSpPr>
        <p:spPr>
          <a:xfrm>
            <a:off x="4436871" y="2394244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영상보기</a:t>
            </a:r>
          </a:p>
        </p:txBody>
      </p:sp>
      <p:sp>
        <p:nvSpPr>
          <p:cNvPr id="10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269213" y="197488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159810" y="282541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영상 확인</a:t>
            </a:r>
            <a:endParaRPr lang="en-US" altLang="ko-KR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04" name="그래픽 62">
            <a:extLst>
              <a:ext uri="{FF2B5EF4-FFF2-40B4-BE49-F238E27FC236}">
                <a16:creationId xmlns:a16="http://schemas.microsoft.com/office/drawing/2014/main" id="{389300D6-2A8F-4F95-92B4-FA4D69457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728" y="3458105"/>
            <a:ext cx="812671" cy="81267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F1799E9-9808-4ED0-B487-289116F01791}"/>
              </a:ext>
            </a:extLst>
          </p:cNvPr>
          <p:cNvSpPr txBox="1"/>
          <p:nvPr/>
        </p:nvSpPr>
        <p:spPr>
          <a:xfrm>
            <a:off x="2599979" y="4371950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 보기</a:t>
            </a:r>
          </a:p>
        </p:txBody>
      </p:sp>
      <p:pic>
        <p:nvPicPr>
          <p:cNvPr id="106" name="그림 105" descr="셔츠이(가) 표시된 사진&#10;&#10;자동 생성된 설명">
            <a:extLst>
              <a:ext uri="{FF2B5EF4-FFF2-40B4-BE49-F238E27FC236}">
                <a16:creationId xmlns:a16="http://schemas.microsoft.com/office/drawing/2014/main" id="{8CA792E9-66B1-4FDB-A42B-23249343B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44" y="3337081"/>
            <a:ext cx="994448" cy="1054717"/>
          </a:xfrm>
          <a:prstGeom prst="rect">
            <a:avLst/>
          </a:prstGeom>
        </p:spPr>
      </p:pic>
      <p:pic>
        <p:nvPicPr>
          <p:cNvPr id="107" name="그림 106" descr="실내, 아기, 쥐고있는, 작은이(가) 표시된 사진&#10;&#10;자동 생성된 설명">
            <a:extLst>
              <a:ext uri="{FF2B5EF4-FFF2-40B4-BE49-F238E27FC236}">
                <a16:creationId xmlns:a16="http://schemas.microsoft.com/office/drawing/2014/main" id="{F2C1541B-18F9-4B92-ADDB-0A92DC41C9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4286" y="1275606"/>
            <a:ext cx="1512168" cy="1512168"/>
          </a:xfrm>
          <a:prstGeom prst="rect">
            <a:avLst/>
          </a:prstGeom>
        </p:spPr>
      </p:pic>
      <p:sp>
        <p:nvSpPr>
          <p:cNvPr id="108" name="화살표: 오른쪽 66">
            <a:extLst>
              <a:ext uri="{FF2B5EF4-FFF2-40B4-BE49-F238E27FC236}">
                <a16:creationId xmlns:a16="http://schemas.microsoft.com/office/drawing/2014/main" id="{A11FD340-8C36-4B6B-8FE9-54D99776C791}"/>
              </a:ext>
            </a:extLst>
          </p:cNvPr>
          <p:cNvSpPr/>
          <p:nvPr/>
        </p:nvSpPr>
        <p:spPr>
          <a:xfrm>
            <a:off x="3606096" y="382566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9" name="그래픽 20" descr="추가">
            <a:extLst>
              <a:ext uri="{FF2B5EF4-FFF2-40B4-BE49-F238E27FC236}">
                <a16:creationId xmlns:a16="http://schemas.microsoft.com/office/drawing/2014/main" id="{5695F9AD-E365-423F-8655-312D110CB6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5774" y="3748353"/>
            <a:ext cx="341849" cy="338337"/>
          </a:xfrm>
          <a:prstGeom prst="rect">
            <a:avLst/>
          </a:prstGeom>
        </p:spPr>
      </p:pic>
      <p:pic>
        <p:nvPicPr>
          <p:cNvPr id="110" name="그림 10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C07E827-DDD4-41F2-9EFF-2BAECCFB0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48" y="3434795"/>
            <a:ext cx="965452" cy="9654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6DFC0C-1D1E-42AE-B9B4-819F72AE617E}"/>
              </a:ext>
            </a:extLst>
          </p:cNvPr>
          <p:cNvSpPr txBox="1"/>
          <p:nvPr/>
        </p:nvSpPr>
        <p:spPr>
          <a:xfrm>
            <a:off x="4430645" y="443329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습도 확인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8E3FF1-088D-42B0-ADCD-24F63F83D3AF}"/>
              </a:ext>
            </a:extLst>
          </p:cNvPr>
          <p:cNvSpPr txBox="1"/>
          <p:nvPr/>
        </p:nvSpPr>
        <p:spPr>
          <a:xfrm>
            <a:off x="5874132" y="4415873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 확인</a:t>
            </a:r>
          </a:p>
        </p:txBody>
      </p:sp>
      <p:sp>
        <p:nvSpPr>
          <p:cNvPr id="113" name="화살표: 오른쪽 84">
            <a:extLst>
              <a:ext uri="{FF2B5EF4-FFF2-40B4-BE49-F238E27FC236}">
                <a16:creationId xmlns:a16="http://schemas.microsoft.com/office/drawing/2014/main" id="{67730CA1-BFA0-450B-974A-C248E38A817D}"/>
              </a:ext>
            </a:extLst>
          </p:cNvPr>
          <p:cNvSpPr/>
          <p:nvPr/>
        </p:nvSpPr>
        <p:spPr>
          <a:xfrm rot="5400000">
            <a:off x="2722424" y="2957427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856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59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동작 제어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03648" y="1203598"/>
            <a:ext cx="6444435" cy="3452141"/>
            <a:chOff x="1446357" y="1010965"/>
            <a:chExt cx="6444435" cy="3452141"/>
          </a:xfrm>
        </p:grpSpPr>
        <p:pic>
          <p:nvPicPr>
            <p:cNvPr id="5" name="그래픽 4" descr="stroller 있는 여자">
              <a:extLst>
                <a:ext uri="{FF2B5EF4-FFF2-40B4-BE49-F238E27FC236}">
                  <a16:creationId xmlns:a16="http://schemas.microsoft.com/office/drawing/2014/main" id="{A1B4DBCF-D982-41DB-B2CB-109E8275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6357" y="2224972"/>
              <a:ext cx="697327" cy="690163"/>
            </a:xfrm>
            <a:prstGeom prst="rect">
              <a:avLst/>
            </a:prstGeom>
          </p:spPr>
        </p:pic>
        <p:pic>
          <p:nvPicPr>
            <p:cNvPr id="6" name="Picture 16">
              <a:extLst>
                <a:ext uri="{FF2B5EF4-FFF2-40B4-BE49-F238E27FC236}">
                  <a16:creationId xmlns:a16="http://schemas.microsoft.com/office/drawing/2014/main" id="{CE98F12A-D0F3-4410-9C11-D581C659C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335" y="2066590"/>
              <a:ext cx="928215" cy="91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오른쪽 2">
              <a:extLst>
                <a:ext uri="{FF2B5EF4-FFF2-40B4-BE49-F238E27FC236}">
                  <a16:creationId xmlns:a16="http://schemas.microsoft.com/office/drawing/2014/main" id="{FE571637-E392-41AC-B3A4-8B3D65B3C4EF}"/>
                </a:ext>
              </a:extLst>
            </p:cNvPr>
            <p:cNvSpPr/>
            <p:nvPr/>
          </p:nvSpPr>
          <p:spPr>
            <a:xfrm>
              <a:off x="2373781" y="2506211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>
              <a:off x="4061166" y="2502232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186F05-F9DB-413E-A6AC-398A3137FCE0}"/>
                </a:ext>
              </a:extLst>
            </p:cNvPr>
            <p:cNvSpPr txBox="1"/>
            <p:nvPr/>
          </p:nvSpPr>
          <p:spPr>
            <a:xfrm>
              <a:off x="1452326" y="2888256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사용자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72326D-C921-4E34-894F-A0086B7332C2}"/>
                </a:ext>
              </a:extLst>
            </p:cNvPr>
            <p:cNvSpPr txBox="1"/>
            <p:nvPr/>
          </p:nvSpPr>
          <p:spPr>
            <a:xfrm>
              <a:off x="3105544" y="2945291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어플리케이션</a:t>
              </a:r>
            </a:p>
          </p:txBody>
        </p:sp>
        <p:sp>
          <p:nvSpPr>
            <p:cNvPr id="12" name="화살표: 오른쪽 51">
              <a:extLst>
                <a:ext uri="{FF2B5EF4-FFF2-40B4-BE49-F238E27FC236}">
                  <a16:creationId xmlns:a16="http://schemas.microsoft.com/office/drawing/2014/main" id="{12D19AE3-AC44-44E0-897F-2FAFC5E237BA}"/>
                </a:ext>
              </a:extLst>
            </p:cNvPr>
            <p:cNvSpPr/>
            <p:nvPr/>
          </p:nvSpPr>
          <p:spPr>
            <a:xfrm>
              <a:off x="5940152" y="14138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C34878-02EB-4864-9BAE-A3990B49B737}"/>
                </a:ext>
              </a:extLst>
            </p:cNvPr>
            <p:cNvSpPr txBox="1"/>
            <p:nvPr/>
          </p:nvSpPr>
          <p:spPr>
            <a:xfrm>
              <a:off x="4999196" y="1833167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무드등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 조작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4" name="그래픽 3">
              <a:extLst>
                <a:ext uri="{FF2B5EF4-FFF2-40B4-BE49-F238E27FC236}">
                  <a16:creationId xmlns:a16="http://schemas.microsoft.com/office/drawing/2014/main" id="{FF673649-A46E-4392-9975-699C3DCAF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6379" y="1010965"/>
              <a:ext cx="765167" cy="765167"/>
            </a:xfrm>
            <a:prstGeom prst="rect">
              <a:avLst/>
            </a:prstGeom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69B5FF7-7463-45D1-8783-54C9DD8EA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224" y="1102685"/>
              <a:ext cx="628701" cy="6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8FECE-A8B2-4175-A04C-84850383BA9D}"/>
                </a:ext>
              </a:extLst>
            </p:cNvPr>
            <p:cNvSpPr txBox="1"/>
            <p:nvPr/>
          </p:nvSpPr>
          <p:spPr>
            <a:xfrm>
              <a:off x="6746348" y="1827215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 </a:t>
              </a:r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7" name="그래픽 29">
              <a:extLst>
                <a:ext uri="{FF2B5EF4-FFF2-40B4-BE49-F238E27FC236}">
                  <a16:creationId xmlns:a16="http://schemas.microsoft.com/office/drawing/2014/main" id="{74B72FB7-DFDE-4C33-B26B-D7847AFB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201" y="2158715"/>
              <a:ext cx="765167" cy="7651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C0FD4-D8EE-486B-87C6-AFB68FED8498}"/>
                </a:ext>
              </a:extLst>
            </p:cNvPr>
            <p:cNvSpPr txBox="1"/>
            <p:nvPr/>
          </p:nvSpPr>
          <p:spPr>
            <a:xfrm>
              <a:off x="4974018" y="2925628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스피커 조작</a:t>
              </a:r>
            </a:p>
          </p:txBody>
        </p:sp>
        <p:sp>
          <p:nvSpPr>
            <p:cNvPr id="19" name="화살표: 오른쪽 31">
              <a:extLst>
                <a:ext uri="{FF2B5EF4-FFF2-40B4-BE49-F238E27FC236}">
                  <a16:creationId xmlns:a16="http://schemas.microsoft.com/office/drawing/2014/main" id="{94A4E816-7110-4F3E-AFF6-DEC6BB8274FC}"/>
                </a:ext>
              </a:extLst>
            </p:cNvPr>
            <p:cNvSpPr/>
            <p:nvPr/>
          </p:nvSpPr>
          <p:spPr>
            <a:xfrm>
              <a:off x="5940152" y="24973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E870B6B5-6057-48F4-AB82-6F850FAD1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54" y="2293781"/>
              <a:ext cx="544234" cy="53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E334C-EF32-4C10-A3A2-D25D553D3B86}"/>
                </a:ext>
              </a:extLst>
            </p:cNvPr>
            <p:cNvSpPr txBox="1"/>
            <p:nvPr/>
          </p:nvSpPr>
          <p:spPr>
            <a:xfrm>
              <a:off x="6725088" y="289526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재생</a:t>
              </a:r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/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정지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선택</a:t>
              </a:r>
            </a:p>
          </p:txBody>
        </p:sp>
        <p:pic>
          <p:nvPicPr>
            <p:cNvPr id="22" name="그래픽 34">
              <a:extLst>
                <a:ext uri="{FF2B5EF4-FFF2-40B4-BE49-F238E27FC236}">
                  <a16:creationId xmlns:a16="http://schemas.microsoft.com/office/drawing/2014/main" id="{FFC24D81-7D63-4DA8-86B8-0575DD0E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6379" y="3268957"/>
              <a:ext cx="765167" cy="7651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38ECC-EADB-4DA0-8476-6429B3FB9972}"/>
                </a:ext>
              </a:extLst>
            </p:cNvPr>
            <p:cNvSpPr txBox="1"/>
            <p:nvPr/>
          </p:nvSpPr>
          <p:spPr>
            <a:xfrm>
              <a:off x="4912307" y="4078365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모빌 동작 조작</a:t>
              </a:r>
            </a:p>
          </p:txBody>
        </p:sp>
        <p:sp>
          <p:nvSpPr>
            <p:cNvPr id="24" name="화살표: 오른쪽 36">
              <a:extLst>
                <a:ext uri="{FF2B5EF4-FFF2-40B4-BE49-F238E27FC236}">
                  <a16:creationId xmlns:a16="http://schemas.microsoft.com/office/drawing/2014/main" id="{70577BDE-221C-4702-B89E-699B91B106A3}"/>
                </a:ext>
              </a:extLst>
            </p:cNvPr>
            <p:cNvSpPr/>
            <p:nvPr/>
          </p:nvSpPr>
          <p:spPr>
            <a:xfrm>
              <a:off x="5964585" y="3511129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5" name="Picture 6" descr="모빌에 대한 이미지 검색결과">
              <a:extLst>
                <a:ext uri="{FF2B5EF4-FFF2-40B4-BE49-F238E27FC236}">
                  <a16:creationId xmlns:a16="http://schemas.microsoft.com/office/drawing/2014/main" id="{CD6AE503-0869-4C90-9EAB-64660718D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0" t="4554" r="8133" b="4231"/>
            <a:stretch/>
          </p:blipFill>
          <p:spPr bwMode="auto">
            <a:xfrm>
              <a:off x="6787224" y="3268957"/>
              <a:ext cx="662425" cy="73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DB0A59-4A35-4E74-B1E9-2AF494023080}"/>
                </a:ext>
              </a:extLst>
            </p:cNvPr>
            <p:cNvSpPr txBox="1"/>
            <p:nvPr/>
          </p:nvSpPr>
          <p:spPr>
            <a:xfrm>
              <a:off x="6797503" y="406299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</a:t>
              </a: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방향제어</a:t>
              </a:r>
            </a:p>
          </p:txBody>
        </p:sp>
        <p:sp>
          <p:nvSpPr>
            <p:cNvPr id="27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18520546">
              <a:off x="3822533" y="1897009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3049521">
              <a:off x="3817040" y="3078446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1012</Words>
  <Application>Microsoft Office PowerPoint</Application>
  <PresentationFormat>화면 슬라이드 쇼(16:9)</PresentationFormat>
  <Paragraphs>326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a가을소풍M</vt:lpstr>
      <vt:lpstr>맑은 고딕</vt:lpstr>
      <vt:lpstr>배달의민족 주아</vt:lpstr>
      <vt:lpstr>a가을소풍B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145</cp:revision>
  <dcterms:created xsi:type="dcterms:W3CDTF">2019-11-16T04:16:02Z</dcterms:created>
  <dcterms:modified xsi:type="dcterms:W3CDTF">2019-12-06T12:27:44Z</dcterms:modified>
</cp:coreProperties>
</file>